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Sora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769e6f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36769e6fe3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6769e6fe3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769e6fe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6769e6fe3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6769e6fe3d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100" tIns="134100" rIns="134100" bIns="134100" anchor="t" anchorCtr="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758309" y="2432685"/>
            <a:ext cx="7627500" cy="21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Big Data in Banking &amp; Finance: Your Bank Knows You Better Than You Think</a:t>
            </a:r>
            <a:endParaRPr sz="4450" b="0" i="0" u="none" strike="noStrike" cap="none"/>
          </a:p>
        </p:txBody>
      </p:sp>
      <p:sp>
        <p:nvSpPr>
          <p:cNvPr id="70" name="Google Shape;70;p13"/>
          <p:cNvSpPr/>
          <p:nvPr/>
        </p:nvSpPr>
        <p:spPr>
          <a:xfrm>
            <a:off x="758309" y="4895731"/>
            <a:ext cx="76275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Welcome to our presentation on how big data is revolutionizing banking and finance. We'll explore how your financial data creates personalized experiences and protects your money.</a:t>
            </a:r>
            <a:endParaRPr sz="1700" b="0" i="0" u="none" strike="noStrike" cap="none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600432" y="755452"/>
            <a:ext cx="7860030" cy="56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550"/>
              <a:buFont typeface="Sora"/>
              <a:buNone/>
            </a:pPr>
            <a:r>
              <a:rPr lang="en-US" sz="35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Recap: Big Data's Financial Impact</a:t>
            </a:r>
            <a:endParaRPr sz="3550" b="0" i="0" u="none" strike="noStrike" cap="none"/>
          </a:p>
        </p:txBody>
      </p:sp>
      <p:sp>
        <p:nvSpPr>
          <p:cNvPr id="266" name="Google Shape;266;p22"/>
          <p:cNvSpPr/>
          <p:nvPr/>
        </p:nvSpPr>
        <p:spPr>
          <a:xfrm>
            <a:off x="600432" y="1577102"/>
            <a:ext cx="7943136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lang="en-US" sz="13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Here's how big data is transforming your financial world:</a:t>
            </a:r>
            <a:endParaRPr sz="1350" b="0" i="0" u="none" strike="noStrike" cap="none"/>
          </a:p>
        </p:txBody>
      </p:sp>
      <p:pic>
        <p:nvPicPr>
          <p:cNvPr id="267" name="Google Shape;267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32" y="2044541"/>
            <a:ext cx="428863" cy="42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1243727" y="2146340"/>
            <a:ext cx="2665809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Know Your Money Flow</a:t>
            </a:r>
            <a:endParaRPr sz="1750" b="0" i="0" u="none" strike="noStrike" cap="none"/>
          </a:p>
        </p:txBody>
      </p:sp>
      <p:sp>
        <p:nvSpPr>
          <p:cNvPr id="269" name="Google Shape;269;p22"/>
          <p:cNvSpPr/>
          <p:nvPr/>
        </p:nvSpPr>
        <p:spPr>
          <a:xfrm>
            <a:off x="1243727" y="2531388"/>
            <a:ext cx="7299841" cy="5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lang="en-US" sz="13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Advanced analytics create personalized financial insights and recommendations tailored to your unique habits.</a:t>
            </a:r>
            <a:endParaRPr sz="1350" b="0" i="0" u="none" strike="noStrike" cap="none"/>
          </a:p>
        </p:txBody>
      </p:sp>
      <p:pic>
        <p:nvPicPr>
          <p:cNvPr id="270" name="Google Shape;270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432" y="3509129"/>
            <a:ext cx="428863" cy="42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1243727" y="3610928"/>
            <a:ext cx="3022283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Stay Protected from Fraud</a:t>
            </a:r>
            <a:endParaRPr sz="1750" b="0" i="0" u="none" strike="noStrike" cap="none"/>
          </a:p>
        </p:txBody>
      </p:sp>
      <p:sp>
        <p:nvSpPr>
          <p:cNvPr id="272" name="Google Shape;272;p22"/>
          <p:cNvSpPr/>
          <p:nvPr/>
        </p:nvSpPr>
        <p:spPr>
          <a:xfrm>
            <a:off x="1243727" y="3995976"/>
            <a:ext cx="7299841" cy="5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lang="en-US" sz="13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Predictive systems detect suspicious activity before money leaves your account, not after.</a:t>
            </a:r>
            <a:endParaRPr sz="1350" b="0" i="0" u="none" strike="noStrike" cap="none"/>
          </a:p>
        </p:txBody>
      </p:sp>
      <p:pic>
        <p:nvPicPr>
          <p:cNvPr id="273" name="Google Shape;273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432" y="4973717"/>
            <a:ext cx="428863" cy="42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/>
          <p:nvPr/>
        </p:nvSpPr>
        <p:spPr>
          <a:xfrm>
            <a:off x="1243727" y="5075515"/>
            <a:ext cx="2257544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Predict Future Fails</a:t>
            </a:r>
            <a:endParaRPr sz="1750" b="0" i="0" u="none" strike="noStrike" cap="none"/>
          </a:p>
        </p:txBody>
      </p:sp>
      <p:sp>
        <p:nvSpPr>
          <p:cNvPr id="275" name="Google Shape;275;p22"/>
          <p:cNvSpPr/>
          <p:nvPr/>
        </p:nvSpPr>
        <p:spPr>
          <a:xfrm>
            <a:off x="1243727" y="5460563"/>
            <a:ext cx="7299841" cy="5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lang="en-US" sz="13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Systems anticipate technical issues and scale resources to prevent transaction failures during peak times.</a:t>
            </a:r>
            <a:endParaRPr sz="1350" b="0" i="0" u="none" strike="noStrike" cap="none"/>
          </a:p>
        </p:txBody>
      </p:sp>
      <p:pic>
        <p:nvPicPr>
          <p:cNvPr id="276" name="Google Shape;27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32" y="6438305"/>
            <a:ext cx="428863" cy="428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>
            <a:off x="1243727" y="6540103"/>
            <a:ext cx="2954179" cy="2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Rule the Market with Bots</a:t>
            </a:r>
            <a:endParaRPr sz="1750" b="0" i="0" u="none" strike="noStrike" cap="none"/>
          </a:p>
        </p:txBody>
      </p:sp>
      <p:sp>
        <p:nvSpPr>
          <p:cNvPr id="278" name="Google Shape;278;p22"/>
          <p:cNvSpPr/>
          <p:nvPr/>
        </p:nvSpPr>
        <p:spPr>
          <a:xfrm>
            <a:off x="1243727" y="6925151"/>
            <a:ext cx="7299841" cy="5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r>
              <a:rPr lang="en-US" sz="13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Algorithmic trading systems execute strategies in milliseconds, capturing opportunities humans would miss.</a:t>
            </a:r>
            <a:endParaRPr sz="1350" b="0" i="0" u="none" strike="noStrike" cap="none"/>
          </a:p>
        </p:txBody>
      </p:sp>
      <p:sp>
        <p:nvSpPr>
          <p:cNvPr id="279" name="Google Shape;279;p22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>
            <a:off x="751284" y="591622"/>
            <a:ext cx="6841331" cy="7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Sora"/>
              <a:buNone/>
            </a:pPr>
            <a:r>
              <a:rPr lang="en-US" sz="440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Questions &amp; Discussion</a:t>
            </a:r>
            <a:endParaRPr sz="4400" b="0" i="0" u="none" strike="noStrike" cap="none"/>
          </a:p>
        </p:txBody>
      </p:sp>
      <p:sp>
        <p:nvSpPr>
          <p:cNvPr id="286" name="Google Shape;286;p23"/>
          <p:cNvSpPr/>
          <p:nvPr/>
        </p:nvSpPr>
        <p:spPr>
          <a:xfrm>
            <a:off x="751284" y="1727121"/>
            <a:ext cx="13127831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Hit us with your questions! </a:t>
            </a:r>
            <a:r>
              <a:rPr lang="en-US" sz="165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💬</a:t>
            </a:r>
            <a:endParaRPr sz="1650" b="0" i="0" u="none" strike="noStrike" cap="none"/>
          </a:p>
        </p:txBody>
      </p:sp>
      <p:sp>
        <p:nvSpPr>
          <p:cNvPr id="287" name="Google Shape;287;p23"/>
          <p:cNvSpPr/>
          <p:nvPr/>
        </p:nvSpPr>
        <p:spPr>
          <a:xfrm>
            <a:off x="751284" y="2553414"/>
            <a:ext cx="482917" cy="482918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1448872" y="2627114"/>
            <a:ext cx="2824639" cy="35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Team Contact</a:t>
            </a:r>
            <a:endParaRPr sz="2200" b="0" i="0" u="none" strike="noStrike" cap="none"/>
          </a:p>
        </p:txBody>
      </p:sp>
      <p:sp>
        <p:nvSpPr>
          <p:cNvPr id="289" name="Google Shape;289;p23"/>
          <p:cNvSpPr/>
          <p:nvPr/>
        </p:nvSpPr>
        <p:spPr>
          <a:xfrm>
            <a:off x="1448872" y="3194804"/>
            <a:ext cx="5604510" cy="6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Reach our team members for follow-up questions or collaboration opportunities.</a:t>
            </a:r>
            <a:endParaRPr sz="1650" b="0" i="0" u="none" strike="noStrike" cap="none"/>
          </a:p>
        </p:txBody>
      </p:sp>
      <p:sp>
        <p:nvSpPr>
          <p:cNvPr id="290" name="Google Shape;290;p23"/>
          <p:cNvSpPr/>
          <p:nvPr/>
        </p:nvSpPr>
        <p:spPr>
          <a:xfrm>
            <a:off x="751284" y="4310896"/>
            <a:ext cx="482917" cy="482918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1448872" y="4384596"/>
            <a:ext cx="3124795" cy="35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Additional Resources</a:t>
            </a:r>
            <a:endParaRPr sz="2200" b="0" i="0" u="none" strike="noStrike" cap="none"/>
          </a:p>
        </p:txBody>
      </p:sp>
      <p:sp>
        <p:nvSpPr>
          <p:cNvPr id="292" name="Google Shape;292;p23"/>
          <p:cNvSpPr/>
          <p:nvPr/>
        </p:nvSpPr>
        <p:spPr>
          <a:xfrm>
            <a:off x="1448872" y="4952286"/>
            <a:ext cx="5604510" cy="6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We can provide research papers and case studies on topics that interest you.</a:t>
            </a:r>
            <a:endParaRPr sz="1650" b="0" i="0" u="none" strike="noStrike" cap="none"/>
          </a:p>
        </p:txBody>
      </p:sp>
      <p:sp>
        <p:nvSpPr>
          <p:cNvPr id="293" name="Google Shape;293;p23"/>
          <p:cNvSpPr/>
          <p:nvPr/>
        </p:nvSpPr>
        <p:spPr>
          <a:xfrm>
            <a:off x="751284" y="6068378"/>
            <a:ext cx="482917" cy="482918"/>
          </a:xfrm>
          <a:prstGeom prst="roundRect">
            <a:avLst>
              <a:gd name="adj" fmla="val 18671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1448872" y="6142077"/>
            <a:ext cx="3632359" cy="35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Workshop Opportunities</a:t>
            </a:r>
            <a:endParaRPr sz="2200" b="0" i="0" u="none" strike="noStrike" cap="none"/>
          </a:p>
        </p:txBody>
      </p:sp>
      <p:sp>
        <p:nvSpPr>
          <p:cNvPr id="295" name="Google Shape;295;p23"/>
          <p:cNvSpPr/>
          <p:nvPr/>
        </p:nvSpPr>
        <p:spPr>
          <a:xfrm>
            <a:off x="1448872" y="6709767"/>
            <a:ext cx="5604510" cy="68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Join our hands-on sessions to explore financial data analysis tools.</a:t>
            </a:r>
            <a:endParaRPr sz="1650" b="0" i="0" u="none" strike="noStrike" cap="none"/>
          </a:p>
        </p:txBody>
      </p:sp>
      <p:sp>
        <p:nvSpPr>
          <p:cNvPr id="296" name="Google Shape;296;p23"/>
          <p:cNvSpPr/>
          <p:nvPr/>
        </p:nvSpPr>
        <p:spPr>
          <a:xfrm>
            <a:off x="7584638" y="2526625"/>
            <a:ext cx="3389590" cy="42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Our Team</a:t>
            </a:r>
            <a:endParaRPr sz="2650" b="0" i="0" u="none" strike="noStrike" cap="none"/>
          </a:p>
        </p:txBody>
      </p:sp>
      <p:sp>
        <p:nvSpPr>
          <p:cNvPr id="297" name="Google Shape;297;p23"/>
          <p:cNvSpPr/>
          <p:nvPr/>
        </p:nvSpPr>
        <p:spPr>
          <a:xfrm>
            <a:off x="7584638" y="3164919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M1: Investment Pattern Analysis</a:t>
            </a:r>
            <a:endParaRPr sz="1650" b="0" i="0" u="none" strike="noStrike" cap="none"/>
          </a:p>
        </p:txBody>
      </p:sp>
      <p:sp>
        <p:nvSpPr>
          <p:cNvPr id="298" name="Google Shape;298;p23"/>
          <p:cNvSpPr/>
          <p:nvPr/>
        </p:nvSpPr>
        <p:spPr>
          <a:xfrm>
            <a:off x="7584638" y="3701415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M2: Personalized Financial Planning</a:t>
            </a:r>
            <a:endParaRPr sz="1650" b="0" i="0" u="none" strike="noStrike" cap="none"/>
          </a:p>
        </p:txBody>
      </p:sp>
      <p:sp>
        <p:nvSpPr>
          <p:cNvPr id="299" name="Google Shape;299;p23"/>
          <p:cNvSpPr/>
          <p:nvPr/>
        </p:nvSpPr>
        <p:spPr>
          <a:xfrm>
            <a:off x="7584638" y="4237911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M3: Cybersecurity Expert</a:t>
            </a:r>
            <a:endParaRPr sz="1650" b="0" i="0" u="none" strike="noStrike" cap="none"/>
          </a:p>
        </p:txBody>
      </p:sp>
      <p:sp>
        <p:nvSpPr>
          <p:cNvPr id="300" name="Google Shape;300;p23"/>
          <p:cNvSpPr/>
          <p:nvPr/>
        </p:nvSpPr>
        <p:spPr>
          <a:xfrm>
            <a:off x="7584638" y="4774406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M4: Transaction Systems Specialist</a:t>
            </a:r>
            <a:endParaRPr sz="1650" b="0" i="0" u="none" strike="noStrike" cap="none"/>
          </a:p>
        </p:txBody>
      </p:sp>
      <p:sp>
        <p:nvSpPr>
          <p:cNvPr id="301" name="Google Shape;301;p23"/>
          <p:cNvSpPr/>
          <p:nvPr/>
        </p:nvSpPr>
        <p:spPr>
          <a:xfrm>
            <a:off x="7584638" y="5310902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M5: Regulatory Compliance</a:t>
            </a:r>
            <a:endParaRPr sz="1650" b="0" i="0" u="none" strike="noStrike" cap="none"/>
          </a:p>
        </p:txBody>
      </p:sp>
      <p:sp>
        <p:nvSpPr>
          <p:cNvPr id="302" name="Google Shape;302;p23"/>
          <p:cNvSpPr/>
          <p:nvPr/>
        </p:nvSpPr>
        <p:spPr>
          <a:xfrm>
            <a:off x="7584638" y="5847398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M6: Algorithmic Trading</a:t>
            </a:r>
            <a:endParaRPr sz="1650" b="0" i="0" u="none" strike="noStrike" cap="none"/>
          </a:p>
        </p:txBody>
      </p:sp>
      <p:sp>
        <p:nvSpPr>
          <p:cNvPr id="303" name="Google Shape;303;p23"/>
          <p:cNvSpPr/>
          <p:nvPr/>
        </p:nvSpPr>
        <p:spPr>
          <a:xfrm>
            <a:off x="7584638" y="6383893"/>
            <a:ext cx="6302097" cy="34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"/>
              <a:buNone/>
            </a:pPr>
            <a:r>
              <a:rPr lang="en-US" sz="1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M7: Data Integration Specialist</a:t>
            </a:r>
            <a:endParaRPr sz="1650" b="0" i="0" u="none" strike="noStrike" cap="none"/>
          </a:p>
        </p:txBody>
      </p:sp>
      <p:pic>
        <p:nvPicPr>
          <p:cNvPr id="304" name="Google Shape;3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1872047" y="2585399"/>
            <a:ext cx="11239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Sora"/>
              <a:buNone/>
            </a:pPr>
            <a:r>
              <a:rPr lang="en-US" sz="17000" b="1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ThankYou</a:t>
            </a:r>
            <a:endParaRPr sz="17000" b="1" i="0" u="none" strike="noStrike" cap="none"/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4155600" y="4854250"/>
            <a:ext cx="6319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1000"/>
              </a:lnSpc>
              <a:spcBef>
                <a:spcPts val="3900"/>
              </a:spcBef>
              <a:spcAft>
                <a:spcPts val="3900"/>
              </a:spcAft>
              <a:buNone/>
            </a:pPr>
            <a:r>
              <a:rPr lang="en-US" sz="3900">
                <a:solidFill>
                  <a:srgbClr val="223663"/>
                </a:solidFill>
              </a:rPr>
              <a:t>See You Later</a:t>
            </a:r>
            <a:endParaRPr sz="3900">
              <a:solidFill>
                <a:srgbClr val="22366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758309" y="713065"/>
            <a:ext cx="9046488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Your Financial Digital Footprint</a:t>
            </a:r>
            <a:endParaRPr sz="4450" b="0" i="0" u="none" strike="noStrike" cap="none"/>
          </a:p>
        </p:txBody>
      </p:sp>
      <p:sp>
        <p:nvSpPr>
          <p:cNvPr id="78" name="Google Shape;78;p14"/>
          <p:cNvSpPr/>
          <p:nvPr/>
        </p:nvSpPr>
        <p:spPr>
          <a:xfrm>
            <a:off x="758309" y="1945600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Every click, swipe, and transaction tells a story about your financial habits. Banks are listening more closely than ever.</a:t>
            </a:r>
            <a:endParaRPr sz="1700" b="0" i="0" u="none" strike="noStrike" cap="none"/>
          </a:p>
        </p:txBody>
      </p:sp>
      <p:sp>
        <p:nvSpPr>
          <p:cNvPr id="79" name="Google Shape;79;p14"/>
          <p:cNvSpPr/>
          <p:nvPr/>
        </p:nvSpPr>
        <p:spPr>
          <a:xfrm>
            <a:off x="7587139" y="1945600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 this presentation, we'll explore how big data transforms banking from a service into a personalized financial partner.</a:t>
            </a:r>
            <a:endParaRPr sz="1700" b="0" i="0" u="none" strike="noStrike" cap="none"/>
          </a:p>
        </p:txBody>
      </p:sp>
      <p:sp>
        <p:nvSpPr>
          <p:cNvPr id="80" name="Google Shape;80;p14"/>
          <p:cNvSpPr/>
          <p:nvPr/>
        </p:nvSpPr>
        <p:spPr>
          <a:xfrm>
            <a:off x="758309" y="5470446"/>
            <a:ext cx="13113782" cy="30480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284577" y="482048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056096" y="52267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128784" y="5256669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65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1874401" y="342435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Collection</a:t>
            </a:r>
            <a:endParaRPr sz="2200" b="0" i="0" u="none" strike="noStrike" cap="none"/>
          </a:p>
        </p:txBody>
      </p:sp>
      <p:sp>
        <p:nvSpPr>
          <p:cNvPr id="85" name="Google Shape;85;p14"/>
          <p:cNvSpPr/>
          <p:nvPr/>
        </p:nvSpPr>
        <p:spPr>
          <a:xfrm>
            <a:off x="974884" y="3910489"/>
            <a:ext cx="4649867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Banks gather transaction data, app usage, and spending patterns.</a:t>
            </a:r>
            <a:endParaRPr sz="1700" b="0" i="0" u="none" strike="noStrike" cap="none"/>
          </a:p>
        </p:txBody>
      </p:sp>
      <p:sp>
        <p:nvSpPr>
          <p:cNvPr id="86" name="Google Shape;86;p14"/>
          <p:cNvSpPr/>
          <p:nvPr/>
        </p:nvSpPr>
        <p:spPr>
          <a:xfrm>
            <a:off x="5961459" y="5470446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5732978" y="52267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5805666" y="5256669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650" b="0" i="0" u="none" strike="noStrike" cap="none"/>
          </a:p>
        </p:txBody>
      </p:sp>
      <p:sp>
        <p:nvSpPr>
          <p:cNvPr id="89" name="Google Shape;89;p14"/>
          <p:cNvSpPr/>
          <p:nvPr/>
        </p:nvSpPr>
        <p:spPr>
          <a:xfrm>
            <a:off x="4551283" y="633698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Analysis</a:t>
            </a:r>
            <a:endParaRPr sz="2200" b="0" i="0" u="none" strike="noStrike" cap="none"/>
          </a:p>
        </p:txBody>
      </p:sp>
      <p:sp>
        <p:nvSpPr>
          <p:cNvPr id="90" name="Google Shape;90;p14"/>
          <p:cNvSpPr/>
          <p:nvPr/>
        </p:nvSpPr>
        <p:spPr>
          <a:xfrm>
            <a:off x="3651766" y="6823115"/>
            <a:ext cx="4649867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 algorithms find patterns and insights in your financial behavior.</a:t>
            </a:r>
            <a:endParaRPr sz="1700" b="0" i="0" u="none" strike="noStrike" cap="none"/>
          </a:p>
        </p:txBody>
      </p:sp>
      <p:sp>
        <p:nvSpPr>
          <p:cNvPr id="91" name="Google Shape;91;p14"/>
          <p:cNvSpPr/>
          <p:nvPr/>
        </p:nvSpPr>
        <p:spPr>
          <a:xfrm>
            <a:off x="8638342" y="482048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8409861" y="52267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482548" y="5256669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2650" b="0" i="0" u="none" strike="noStrike" cap="none"/>
          </a:p>
        </p:txBody>
      </p:sp>
      <p:sp>
        <p:nvSpPr>
          <p:cNvPr id="94" name="Google Shape;94;p14"/>
          <p:cNvSpPr/>
          <p:nvPr/>
        </p:nvSpPr>
        <p:spPr>
          <a:xfrm>
            <a:off x="7228165" y="342435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Personalization</a:t>
            </a:r>
            <a:endParaRPr sz="2200" b="0" i="0" u="none" strike="noStrike" cap="none"/>
          </a:p>
        </p:txBody>
      </p:sp>
      <p:sp>
        <p:nvSpPr>
          <p:cNvPr id="95" name="Google Shape;95;p14"/>
          <p:cNvSpPr/>
          <p:nvPr/>
        </p:nvSpPr>
        <p:spPr>
          <a:xfrm>
            <a:off x="6328648" y="3910489"/>
            <a:ext cx="4649867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Custom recommendations based on your unique profile.</a:t>
            </a:r>
            <a:endParaRPr sz="1700" b="0" i="0" u="none" strike="noStrike" cap="none"/>
          </a:p>
        </p:txBody>
      </p:sp>
      <p:sp>
        <p:nvSpPr>
          <p:cNvPr id="96" name="Google Shape;96;p14"/>
          <p:cNvSpPr/>
          <p:nvPr/>
        </p:nvSpPr>
        <p:spPr>
          <a:xfrm>
            <a:off x="11315224" y="5470446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11086743" y="52267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1159430" y="5256669"/>
            <a:ext cx="342067" cy="42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2650" b="0" i="0" u="none" strike="noStrike" cap="none"/>
          </a:p>
        </p:txBody>
      </p:sp>
      <p:sp>
        <p:nvSpPr>
          <p:cNvPr id="99" name="Google Shape;99;p14"/>
          <p:cNvSpPr/>
          <p:nvPr/>
        </p:nvSpPr>
        <p:spPr>
          <a:xfrm>
            <a:off x="9905048" y="633698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Protection</a:t>
            </a:r>
            <a:endParaRPr sz="2200" b="0" i="0" u="none" strike="noStrike" cap="none"/>
          </a:p>
        </p:txBody>
      </p:sp>
      <p:sp>
        <p:nvSpPr>
          <p:cNvPr id="100" name="Google Shape;100;p14"/>
          <p:cNvSpPr/>
          <p:nvPr/>
        </p:nvSpPr>
        <p:spPr>
          <a:xfrm>
            <a:off x="9005530" y="6823115"/>
            <a:ext cx="4649867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Fraud detection and security systems protect your assets.</a:t>
            </a:r>
            <a:endParaRPr sz="1700" b="0" i="0" u="none" strike="noStrike" cap="none"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758309" y="1649492"/>
            <a:ext cx="8690253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Studying Investment Patterns</a:t>
            </a:r>
            <a:endParaRPr sz="4450" b="0" i="0" u="none" strike="noStrike" cap="none"/>
          </a:p>
        </p:txBody>
      </p:sp>
      <p:sp>
        <p:nvSpPr>
          <p:cNvPr id="109" name="Google Shape;109;p15"/>
          <p:cNvSpPr/>
          <p:nvPr/>
        </p:nvSpPr>
        <p:spPr>
          <a:xfrm>
            <a:off x="758309" y="2795468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Every tap, spend &amp; save — it's all part of your money moodboard.</a:t>
            </a:r>
            <a:endParaRPr sz="1700" b="0" i="0" u="none" strike="noStrike" cap="none"/>
          </a:p>
        </p:txBody>
      </p:sp>
      <p:sp>
        <p:nvSpPr>
          <p:cNvPr id="110" name="Google Shape;110;p15"/>
          <p:cNvSpPr/>
          <p:nvPr/>
        </p:nvSpPr>
        <p:spPr>
          <a:xfrm>
            <a:off x="758309" y="3737848"/>
            <a:ext cx="3010853" cy="71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5600"/>
              <a:buFont typeface="Sora"/>
              <a:buNone/>
            </a:pPr>
            <a:r>
              <a:rPr lang="en-US" sz="56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85%</a:t>
            </a:r>
            <a:endParaRPr sz="5600" b="0" i="0" u="none" strike="noStrike" cap="none"/>
          </a:p>
        </p:txBody>
      </p:sp>
      <p:sp>
        <p:nvSpPr>
          <p:cNvPr id="111" name="Google Shape;111;p15"/>
          <p:cNvSpPr/>
          <p:nvPr/>
        </p:nvSpPr>
        <p:spPr>
          <a:xfrm>
            <a:off x="777835" y="4723448"/>
            <a:ext cx="2971800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Prediction Accuracy</a:t>
            </a:r>
            <a:endParaRPr sz="2200" b="0" i="0" u="none" strike="noStrike" cap="none"/>
          </a:p>
        </p:txBody>
      </p:sp>
      <p:sp>
        <p:nvSpPr>
          <p:cNvPr id="112" name="Google Shape;112;p15"/>
          <p:cNvSpPr/>
          <p:nvPr/>
        </p:nvSpPr>
        <p:spPr>
          <a:xfrm>
            <a:off x="758309" y="5296257"/>
            <a:ext cx="3010853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Banks can predict your next purchase with surprising precision.</a:t>
            </a:r>
            <a:endParaRPr sz="1700" b="0" i="0" u="none" strike="noStrike" cap="none"/>
          </a:p>
        </p:txBody>
      </p:sp>
      <p:sp>
        <p:nvSpPr>
          <p:cNvPr id="113" name="Google Shape;113;p15"/>
          <p:cNvSpPr/>
          <p:nvPr/>
        </p:nvSpPr>
        <p:spPr>
          <a:xfrm>
            <a:off x="4039910" y="3737848"/>
            <a:ext cx="3010972" cy="71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5600"/>
              <a:buFont typeface="Sora"/>
              <a:buNone/>
            </a:pPr>
            <a:r>
              <a:rPr lang="en-US" sz="56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3X</a:t>
            </a:r>
            <a:endParaRPr sz="5600" b="0" i="0" u="none" strike="noStrike" cap="none"/>
          </a:p>
        </p:txBody>
      </p:sp>
      <p:sp>
        <p:nvSpPr>
          <p:cNvPr id="114" name="Google Shape;114;p15"/>
          <p:cNvSpPr/>
          <p:nvPr/>
        </p:nvSpPr>
        <p:spPr>
          <a:xfrm>
            <a:off x="4120039" y="472344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Return Potential</a:t>
            </a:r>
            <a:endParaRPr sz="2200" b="0" i="0" u="none" strike="noStrike" cap="none"/>
          </a:p>
        </p:txBody>
      </p:sp>
      <p:sp>
        <p:nvSpPr>
          <p:cNvPr id="115" name="Google Shape;115;p15"/>
          <p:cNvSpPr/>
          <p:nvPr/>
        </p:nvSpPr>
        <p:spPr>
          <a:xfrm>
            <a:off x="4039910" y="5296257"/>
            <a:ext cx="30109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Personalized investments outperform generic recommendations.</a:t>
            </a:r>
            <a:endParaRPr sz="1700" b="0" i="0" u="none" strike="noStrike" cap="none"/>
          </a:p>
        </p:txBody>
      </p:sp>
      <p:sp>
        <p:nvSpPr>
          <p:cNvPr id="116" name="Google Shape;116;p15"/>
          <p:cNvSpPr/>
          <p:nvPr/>
        </p:nvSpPr>
        <p:spPr>
          <a:xfrm>
            <a:off x="7587139" y="3580805"/>
            <a:ext cx="6292572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Your spending history creates a unique financial fingerprint. Banks analyze this data to suggest investments that match your risk tolerance and goals.</a:t>
            </a:r>
            <a:endParaRPr sz="1700" b="0" i="0" u="none" strike="noStrike" cap="none"/>
          </a:p>
        </p:txBody>
      </p:sp>
      <p:sp>
        <p:nvSpPr>
          <p:cNvPr id="117" name="Google Shape;117;p15"/>
          <p:cNvSpPr/>
          <p:nvPr/>
        </p:nvSpPr>
        <p:spPr>
          <a:xfrm>
            <a:off x="7587139" y="4815840"/>
            <a:ext cx="6292572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Machine learning algorithms identify patterns invisible to human advisors.</a:t>
            </a:r>
            <a:endParaRPr sz="1700" b="0" i="0" u="none" strike="noStrike" cap="none"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6183749" y="975122"/>
            <a:ext cx="7694771" cy="65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00"/>
              <a:buFont typeface="Sora"/>
              <a:buNone/>
            </a:pPr>
            <a:r>
              <a:rPr lang="en-US" sz="410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Personalized Plans with Data</a:t>
            </a:r>
            <a:endParaRPr sz="4100" b="0" i="0" u="none" strike="noStrike" cap="none"/>
          </a:p>
        </p:txBody>
      </p:sp>
      <p:sp>
        <p:nvSpPr>
          <p:cNvPr id="127" name="Google Shape;127;p16"/>
          <p:cNvSpPr/>
          <p:nvPr/>
        </p:nvSpPr>
        <p:spPr>
          <a:xfrm>
            <a:off x="6183749" y="1929408"/>
            <a:ext cx="7749302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Your bank says: "Hey, we see you're into SIPs—how about this?"</a:t>
            </a:r>
            <a:endParaRPr sz="1550" b="0" i="0" u="none" strike="noStrike" cap="none"/>
          </a:p>
        </p:txBody>
      </p:sp>
      <p:pic>
        <p:nvPicPr>
          <p:cNvPr id="128" name="Google Shape;128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749" y="2472333"/>
            <a:ext cx="996196" cy="119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7379137" y="2671524"/>
            <a:ext cx="2621756" cy="32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Collection</a:t>
            </a:r>
            <a:endParaRPr sz="2050" b="0" i="0" u="none" strike="noStrike" cap="none"/>
          </a:p>
        </p:txBody>
      </p:sp>
      <p:sp>
        <p:nvSpPr>
          <p:cNvPr id="130" name="Google Shape;130;p16"/>
          <p:cNvSpPr/>
          <p:nvPr/>
        </p:nvSpPr>
        <p:spPr>
          <a:xfrm>
            <a:off x="7379137" y="3118723"/>
            <a:ext cx="6553914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Your spending habits, income patterns, and saving behaviors.</a:t>
            </a:r>
            <a:endParaRPr sz="1550" b="0" i="0" u="none" strike="noStrike" cap="none"/>
          </a:p>
        </p:txBody>
      </p:sp>
      <p:pic>
        <p:nvPicPr>
          <p:cNvPr id="131" name="Google Shape;131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3749" y="3667839"/>
            <a:ext cx="996196" cy="119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7379137" y="3867031"/>
            <a:ext cx="2714149" cy="32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Pattern Recognition</a:t>
            </a:r>
            <a:endParaRPr sz="2050" b="0" i="0" u="none" strike="noStrike" cap="none"/>
          </a:p>
        </p:txBody>
      </p:sp>
      <p:sp>
        <p:nvSpPr>
          <p:cNvPr id="133" name="Google Shape;133;p16"/>
          <p:cNvSpPr/>
          <p:nvPr/>
        </p:nvSpPr>
        <p:spPr>
          <a:xfrm>
            <a:off x="7379137" y="4314230"/>
            <a:ext cx="6553914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 identifies financial strengths, weaknesses, and opportunities.</a:t>
            </a:r>
            <a:endParaRPr sz="1550" b="0" i="0" u="none" strike="noStrike" cap="none"/>
          </a:p>
        </p:txBody>
      </p:sp>
      <p:pic>
        <p:nvPicPr>
          <p:cNvPr id="134" name="Google Shape;134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83749" y="4863346"/>
            <a:ext cx="996196" cy="119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7379137" y="5062537"/>
            <a:ext cx="2638663" cy="32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Custom Algorithms</a:t>
            </a:r>
            <a:endParaRPr sz="2050" b="0" i="0" u="none" strike="noStrike" cap="none"/>
          </a:p>
        </p:txBody>
      </p:sp>
      <p:sp>
        <p:nvSpPr>
          <p:cNvPr id="136" name="Google Shape;136;p16"/>
          <p:cNvSpPr/>
          <p:nvPr/>
        </p:nvSpPr>
        <p:spPr>
          <a:xfrm>
            <a:off x="7379137" y="5509736"/>
            <a:ext cx="6553914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Tailored financial plans based on your unique profile.</a:t>
            </a:r>
            <a:endParaRPr sz="1550" b="0" i="0" u="none" strike="noStrike" cap="none"/>
          </a:p>
        </p:txBody>
      </p:sp>
      <p:pic>
        <p:nvPicPr>
          <p:cNvPr id="137" name="Google Shape;137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83749" y="6058853"/>
            <a:ext cx="996196" cy="1195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7379137" y="6258044"/>
            <a:ext cx="2621756" cy="32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Sora"/>
              <a:buNone/>
            </a:pPr>
            <a:r>
              <a:rPr lang="en-US" sz="20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Personalized Offers</a:t>
            </a:r>
            <a:endParaRPr sz="2050" b="0" i="0" u="none" strike="noStrike" cap="none"/>
          </a:p>
        </p:txBody>
      </p:sp>
      <p:sp>
        <p:nvSpPr>
          <p:cNvPr id="139" name="Google Shape;139;p16"/>
          <p:cNvSpPr/>
          <p:nvPr/>
        </p:nvSpPr>
        <p:spPr>
          <a:xfrm>
            <a:off x="7379137" y="6705243"/>
            <a:ext cx="6553914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"/>
              <a:buNone/>
            </a:pPr>
            <a:r>
              <a:rPr lang="en-US" sz="15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Products and services that fit your specific needs.</a:t>
            </a:r>
            <a:endParaRPr sz="1550" b="0" i="0" u="none" strike="noStrike" cap="none"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6244709" y="1039654"/>
            <a:ext cx="6660237" cy="71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Cybercrime Prediction</a:t>
            </a:r>
            <a:endParaRPr sz="4450" b="0" i="0" u="none" strike="noStrike" cap="none"/>
          </a:p>
        </p:txBody>
      </p:sp>
      <p:sp>
        <p:nvSpPr>
          <p:cNvPr id="149" name="Google Shape;149;p17"/>
          <p:cNvSpPr/>
          <p:nvPr/>
        </p:nvSpPr>
        <p:spPr>
          <a:xfrm>
            <a:off x="6244709" y="2077283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Big Data is watching your back like a bodyguard in a suit.</a:t>
            </a:r>
            <a:endParaRPr sz="1700" b="0" i="0" u="none" strike="noStrike" cap="none"/>
          </a:p>
        </p:txBody>
      </p:sp>
      <p:sp>
        <p:nvSpPr>
          <p:cNvPr id="150" name="Google Shape;150;p17"/>
          <p:cNvSpPr/>
          <p:nvPr/>
        </p:nvSpPr>
        <p:spPr>
          <a:xfrm>
            <a:off x="6244709" y="2667714"/>
            <a:ext cx="3705344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6468904" y="2891909"/>
            <a:ext cx="3256955" cy="7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2AM login from unknown IP</a:t>
            </a:r>
            <a:endParaRPr sz="2200" b="0" i="0" u="none" strike="noStrike" cap="none"/>
          </a:p>
        </p:txBody>
      </p:sp>
      <p:sp>
        <p:nvSpPr>
          <p:cNvPr id="152" name="Google Shape;152;p17"/>
          <p:cNvSpPr/>
          <p:nvPr/>
        </p:nvSpPr>
        <p:spPr>
          <a:xfrm>
            <a:off x="6468904" y="3734276"/>
            <a:ext cx="3256955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Banks flag unusual login times and locations. Most fraud happens during off-hours when you're likely asleep.</a:t>
            </a:r>
            <a:endParaRPr sz="1700" b="0" i="0" u="none" strike="noStrike" cap="none"/>
          </a:p>
        </p:txBody>
      </p:sp>
      <p:sp>
        <p:nvSpPr>
          <p:cNvPr id="153" name="Google Shape;153;p17"/>
          <p:cNvSpPr/>
          <p:nvPr/>
        </p:nvSpPr>
        <p:spPr>
          <a:xfrm>
            <a:off x="10166628" y="2667714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10390823" y="2891909"/>
            <a:ext cx="3108127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Brute Force Detected</a:t>
            </a:r>
            <a:endParaRPr sz="2200" b="0" i="0" u="none" strike="noStrike" cap="none"/>
          </a:p>
        </p:txBody>
      </p:sp>
      <p:sp>
        <p:nvSpPr>
          <p:cNvPr id="155" name="Google Shape;155;p17"/>
          <p:cNvSpPr/>
          <p:nvPr/>
        </p:nvSpPr>
        <p:spPr>
          <a:xfrm>
            <a:off x="10390823" y="3378041"/>
            <a:ext cx="3257074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Multiple failed password attempts trigger automatic lockdowns. AI systems learn from attack patterns.</a:t>
            </a:r>
            <a:endParaRPr sz="1700" b="0" i="0" u="none" strike="noStrike" cap="none"/>
          </a:p>
        </p:txBody>
      </p:sp>
      <p:sp>
        <p:nvSpPr>
          <p:cNvPr id="156" name="Google Shape;156;p17"/>
          <p:cNvSpPr/>
          <p:nvPr/>
        </p:nvSpPr>
        <p:spPr>
          <a:xfrm>
            <a:off x="6244709" y="556188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6468904" y="5786080"/>
            <a:ext cx="4110514" cy="35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Unusual Transaction Pattern</a:t>
            </a:r>
            <a:endParaRPr sz="2200" b="0" i="0" u="none" strike="noStrike" cap="none"/>
          </a:p>
        </p:txBody>
      </p:sp>
      <p:sp>
        <p:nvSpPr>
          <p:cNvPr id="158" name="Google Shape;158;p17"/>
          <p:cNvSpPr/>
          <p:nvPr/>
        </p:nvSpPr>
        <p:spPr>
          <a:xfrm>
            <a:off x="6468904" y="6272212"/>
            <a:ext cx="7178993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Sudden changes in spending behavior raise red flags. Your normal patterns create a security baseline.</a:t>
            </a:r>
            <a:endParaRPr sz="1700" b="0" i="0" u="none" strike="noStrike" cap="none"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549712" y="431959"/>
            <a:ext cx="5470446" cy="51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250"/>
              <a:buFont typeface="Sora"/>
              <a:buNone/>
            </a:pPr>
            <a:r>
              <a:rPr lang="en-US" sz="32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Fixing Failed Transactions</a:t>
            </a:r>
            <a:endParaRPr sz="3250" b="0" i="0" u="none" strike="noStrike" cap="none"/>
          </a:p>
        </p:txBody>
      </p:sp>
      <p:sp>
        <p:nvSpPr>
          <p:cNvPr id="167" name="Google Shape;167;p18"/>
          <p:cNvSpPr/>
          <p:nvPr/>
        </p:nvSpPr>
        <p:spPr>
          <a:xfrm>
            <a:off x="549712" y="1262777"/>
            <a:ext cx="13530977" cy="25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No more UPI trauma during flash sales.</a:t>
            </a:r>
            <a:endParaRPr sz="1200" b="0" i="0" u="none" strike="noStrike" cap="none"/>
          </a:p>
        </p:txBody>
      </p:sp>
      <p:pic>
        <p:nvPicPr>
          <p:cNvPr id="168" name="Google Shape;16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056" y="1867376"/>
            <a:ext cx="5259110" cy="525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8330" y="4349948"/>
            <a:ext cx="235029" cy="29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549712" y="7361992"/>
            <a:ext cx="314087" cy="314087"/>
          </a:xfrm>
          <a:prstGeom prst="roundRect">
            <a:avLst>
              <a:gd name="adj" fmla="val 21005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68" y="7389912"/>
            <a:ext cx="206573" cy="25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1020842" y="7396282"/>
            <a:ext cx="2235160" cy="25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lang="en-US" sz="16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Peak Time Prediction</a:t>
            </a:r>
            <a:endParaRPr sz="1600" b="0" i="0" u="none" strike="noStrike" cap="none"/>
          </a:p>
        </p:txBody>
      </p:sp>
      <p:sp>
        <p:nvSpPr>
          <p:cNvPr id="173" name="Google Shape;173;p18"/>
          <p:cNvSpPr/>
          <p:nvPr/>
        </p:nvSpPr>
        <p:spPr>
          <a:xfrm>
            <a:off x="1020842" y="7811691"/>
            <a:ext cx="6102787" cy="25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Data identifies when server loads will spike based on historical patterns.</a:t>
            </a:r>
            <a:endParaRPr sz="1200" b="0" i="0" u="none" strike="noStrike" cap="none"/>
          </a:p>
        </p:txBody>
      </p:sp>
      <p:pic>
        <p:nvPicPr>
          <p:cNvPr id="174" name="Google Shape;174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7056" y="1867376"/>
            <a:ext cx="5259110" cy="525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9389" y="2755821"/>
            <a:ext cx="235029" cy="29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549712" y="8298418"/>
            <a:ext cx="314087" cy="314087"/>
          </a:xfrm>
          <a:prstGeom prst="roundRect">
            <a:avLst>
              <a:gd name="adj" fmla="val 21005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468" y="8326338"/>
            <a:ext cx="206573" cy="25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1020842" y="8332708"/>
            <a:ext cx="2146816" cy="25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lang="en-US" sz="16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Resource Allocation</a:t>
            </a:r>
            <a:endParaRPr sz="1600" b="0" i="0" u="none" strike="noStrike" cap="none"/>
          </a:p>
        </p:txBody>
      </p:sp>
      <p:sp>
        <p:nvSpPr>
          <p:cNvPr id="179" name="Google Shape;179;p18"/>
          <p:cNvSpPr/>
          <p:nvPr/>
        </p:nvSpPr>
        <p:spPr>
          <a:xfrm>
            <a:off x="1020842" y="8748117"/>
            <a:ext cx="6102787" cy="25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Banks automatically scale computing power before high-traffic periods.</a:t>
            </a:r>
            <a:endParaRPr sz="1200" b="0" i="0" u="none" strike="noStrike" cap="none"/>
          </a:p>
        </p:txBody>
      </p:sp>
      <p:pic>
        <p:nvPicPr>
          <p:cNvPr id="180" name="Google Shape;180;p1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07056" y="1867376"/>
            <a:ext cx="5259110" cy="525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39389" y="5944076"/>
            <a:ext cx="235029" cy="29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549712" y="9234845"/>
            <a:ext cx="314087" cy="314087"/>
          </a:xfrm>
          <a:prstGeom prst="roundRect">
            <a:avLst>
              <a:gd name="adj" fmla="val 21005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3468" y="9262765"/>
            <a:ext cx="206573" cy="25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1020842" y="9269135"/>
            <a:ext cx="2066806" cy="25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lang="en-US" sz="16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Traffic Rerouting</a:t>
            </a:r>
            <a:endParaRPr sz="1600" b="0" i="0" u="none" strike="noStrike" cap="none"/>
          </a:p>
        </p:txBody>
      </p:sp>
      <p:sp>
        <p:nvSpPr>
          <p:cNvPr id="185" name="Google Shape;185;p18"/>
          <p:cNvSpPr/>
          <p:nvPr/>
        </p:nvSpPr>
        <p:spPr>
          <a:xfrm>
            <a:off x="1020842" y="9684544"/>
            <a:ext cx="6102787" cy="25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Smart systems redirect transactions to prevent bottlenecks.</a:t>
            </a:r>
            <a:endParaRPr sz="1200" b="0" i="0" u="none" strike="noStrike" cap="none"/>
          </a:p>
        </p:txBody>
      </p:sp>
      <p:pic>
        <p:nvPicPr>
          <p:cNvPr id="186" name="Google Shape;186;p1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14392" y="1867376"/>
            <a:ext cx="6573917" cy="321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/>
          <p:nvPr/>
        </p:nvSpPr>
        <p:spPr>
          <a:xfrm>
            <a:off x="9499044" y="5077420"/>
            <a:ext cx="157043" cy="157043"/>
          </a:xfrm>
          <a:prstGeom prst="roundRect">
            <a:avLst>
              <a:gd name="adj" fmla="val 11645"/>
            </a:avLst>
          </a:prstGeom>
          <a:solidFill>
            <a:srgbClr val="4408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9717048" y="5077420"/>
            <a:ext cx="1008102" cy="15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Transactions</a:t>
            </a:r>
            <a:endParaRPr sz="1200" b="0" i="0" u="none" strike="noStrike" cap="none"/>
          </a:p>
        </p:txBody>
      </p:sp>
      <p:sp>
        <p:nvSpPr>
          <p:cNvPr id="189" name="Google Shape;189;p18"/>
          <p:cNvSpPr/>
          <p:nvPr/>
        </p:nvSpPr>
        <p:spPr>
          <a:xfrm>
            <a:off x="10877550" y="5077420"/>
            <a:ext cx="157043" cy="157043"/>
          </a:xfrm>
          <a:prstGeom prst="roundRect">
            <a:avLst>
              <a:gd name="adj" fmla="val 11645"/>
            </a:avLst>
          </a:prstGeom>
          <a:solidFill>
            <a:srgbClr val="B61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1095553" y="5077420"/>
            <a:ext cx="602933" cy="15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"/>
              <a:buNone/>
            </a:pPr>
            <a:r>
              <a:rPr lang="en-US" sz="1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Failures</a:t>
            </a:r>
            <a:endParaRPr sz="1200" b="0" i="0" u="none" strike="noStrike" cap="none"/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Fraud Detection - Explainer Video - Animation - Motion Graphics">
            <a:hlinkClick r:id="" action="ppaction://media"/>
            <a:extLst>
              <a:ext uri="{FF2B5EF4-FFF2-40B4-BE49-F238E27FC236}">
                <a16:creationId xmlns:a16="http://schemas.microsoft.com/office/drawing/2014/main" id="{6C16736D-9928-D8F0-1136-B1A930A40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2" cy="2708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758309" y="3329702"/>
            <a:ext cx="65364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"/>
              <a:buNone/>
            </a:pPr>
            <a:r>
              <a:rPr lang="en-US" sz="445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SEC &amp; Fraud Detection</a:t>
            </a:r>
            <a:endParaRPr sz="4450" b="0" i="0" u="none" strike="noStrike" cap="none"/>
          </a:p>
        </p:txBody>
      </p:sp>
      <p:sp>
        <p:nvSpPr>
          <p:cNvPr id="207" name="Google Shape;207;p20"/>
          <p:cNvSpPr/>
          <p:nvPr/>
        </p:nvSpPr>
        <p:spPr>
          <a:xfrm>
            <a:off x="758309" y="4367332"/>
            <a:ext cx="131139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Big Data reads between the lines. Literally.</a:t>
            </a:r>
            <a:endParaRPr sz="1700" b="0" i="0" u="none" strike="noStrike" cap="none"/>
          </a:p>
        </p:txBody>
      </p:sp>
      <p:sp>
        <p:nvSpPr>
          <p:cNvPr id="208" name="Google Shape;208;p20"/>
          <p:cNvSpPr/>
          <p:nvPr/>
        </p:nvSpPr>
        <p:spPr>
          <a:xfrm>
            <a:off x="758309" y="4957763"/>
            <a:ext cx="487500" cy="487500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830997" y="4987707"/>
            <a:ext cx="3420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650" b="0" i="0" u="none" strike="noStrike" cap="none"/>
          </a:p>
        </p:txBody>
      </p:sp>
      <p:sp>
        <p:nvSpPr>
          <p:cNvPr id="210" name="Google Shape;210;p20"/>
          <p:cNvSpPr/>
          <p:nvPr/>
        </p:nvSpPr>
        <p:spPr>
          <a:xfrm>
            <a:off x="1462326" y="5032177"/>
            <a:ext cx="34866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Natural Language Processing</a:t>
            </a:r>
            <a:endParaRPr sz="2200" b="0" i="0" u="none" strike="noStrike" cap="none"/>
          </a:p>
        </p:txBody>
      </p:sp>
      <p:sp>
        <p:nvSpPr>
          <p:cNvPr id="211" name="Google Shape;211;p20"/>
          <p:cNvSpPr/>
          <p:nvPr/>
        </p:nvSpPr>
        <p:spPr>
          <a:xfrm>
            <a:off x="1462326" y="5874544"/>
            <a:ext cx="3486600" cy="1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 scans millions of financial communications for suspicious patterns. Even encrypted messages reveal statistical anomalies.</a:t>
            </a:r>
            <a:endParaRPr sz="1700" b="0" i="0" u="none" strike="noStrike" cap="none"/>
          </a:p>
        </p:txBody>
      </p:sp>
      <p:sp>
        <p:nvSpPr>
          <p:cNvPr id="212" name="Google Shape;212;p20"/>
          <p:cNvSpPr/>
          <p:nvPr/>
        </p:nvSpPr>
        <p:spPr>
          <a:xfrm>
            <a:off x="5219819" y="4957763"/>
            <a:ext cx="487500" cy="487500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5292507" y="4987707"/>
            <a:ext cx="3420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650" b="0" i="0" u="none" strike="noStrike" cap="none"/>
          </a:p>
        </p:txBody>
      </p:sp>
      <p:sp>
        <p:nvSpPr>
          <p:cNvPr id="214" name="Google Shape;214;p20"/>
          <p:cNvSpPr/>
          <p:nvPr/>
        </p:nvSpPr>
        <p:spPr>
          <a:xfrm>
            <a:off x="5923836" y="503217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Network Analysis</a:t>
            </a:r>
            <a:endParaRPr sz="2200" b="0" i="0" u="none" strike="noStrike" cap="none"/>
          </a:p>
        </p:txBody>
      </p:sp>
      <p:sp>
        <p:nvSpPr>
          <p:cNvPr id="215" name="Google Shape;215;p20"/>
          <p:cNvSpPr/>
          <p:nvPr/>
        </p:nvSpPr>
        <p:spPr>
          <a:xfrm>
            <a:off x="5923836" y="5518309"/>
            <a:ext cx="34866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Systems map relationships between traders to identify insider rings. Unusual connections trigger alerts.</a:t>
            </a:r>
            <a:endParaRPr sz="1700" b="0" i="0" u="none" strike="noStrike" cap="none"/>
          </a:p>
        </p:txBody>
      </p:sp>
      <p:sp>
        <p:nvSpPr>
          <p:cNvPr id="216" name="Google Shape;216;p20"/>
          <p:cNvSpPr/>
          <p:nvPr/>
        </p:nvSpPr>
        <p:spPr>
          <a:xfrm>
            <a:off x="9681329" y="4957763"/>
            <a:ext cx="487500" cy="487500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9754017" y="4987707"/>
            <a:ext cx="3420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650"/>
              <a:buFont typeface="Sora"/>
              <a:buNone/>
            </a:pPr>
            <a:r>
              <a:rPr lang="en-US" sz="26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2650" b="0" i="0" u="none" strike="noStrike" cap="none"/>
          </a:p>
        </p:txBody>
      </p:sp>
      <p:sp>
        <p:nvSpPr>
          <p:cNvPr id="218" name="Google Shape;218;p20"/>
          <p:cNvSpPr/>
          <p:nvPr/>
        </p:nvSpPr>
        <p:spPr>
          <a:xfrm>
            <a:off x="10385346" y="5032177"/>
            <a:ext cx="34866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"/>
              <a:buNone/>
            </a:pPr>
            <a:r>
              <a:rPr lang="en-US" sz="22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Trade Pattern Detection</a:t>
            </a:r>
            <a:endParaRPr sz="2200" b="0" i="0" u="none" strike="noStrike" cap="none"/>
          </a:p>
        </p:txBody>
      </p:sp>
      <p:sp>
        <p:nvSpPr>
          <p:cNvPr id="219" name="Google Shape;219;p20"/>
          <p:cNvSpPr/>
          <p:nvPr/>
        </p:nvSpPr>
        <p:spPr>
          <a:xfrm>
            <a:off x="10385346" y="5874544"/>
            <a:ext cx="34866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"/>
              <a:buNone/>
            </a:pPr>
            <a:r>
              <a:rPr lang="en-US" sz="17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Algorithms flag statistically improbable trading success. When luck seems too good, it probably is.</a:t>
            </a:r>
            <a:endParaRPr sz="1700" b="0" i="0" u="none" strike="noStrike" cap="none"/>
          </a:p>
        </p:txBody>
      </p:sp>
      <p:pic>
        <p:nvPicPr>
          <p:cNvPr id="220" name="Google Shape;2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/>
          <p:nvPr/>
        </p:nvSpPr>
        <p:spPr>
          <a:xfrm>
            <a:off x="592931" y="465773"/>
            <a:ext cx="5562838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500"/>
              <a:buFont typeface="Sora"/>
              <a:buNone/>
            </a:pPr>
            <a:r>
              <a:rPr lang="en-US" sz="350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High-Frequency Trading</a:t>
            </a:r>
            <a:endParaRPr sz="3500" b="0" i="0" u="none" strike="noStrike" cap="none"/>
          </a:p>
        </p:txBody>
      </p:sp>
      <p:sp>
        <p:nvSpPr>
          <p:cNvPr id="228" name="Google Shape;228;p21"/>
          <p:cNvSpPr/>
          <p:nvPr/>
        </p:nvSpPr>
        <p:spPr>
          <a:xfrm>
            <a:off x="592931" y="1361718"/>
            <a:ext cx="1344453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Bots react faster than humans blink. That's Big Data + AI.</a:t>
            </a:r>
            <a:endParaRPr sz="1300" b="0" i="0" u="none" strike="noStrike" cap="none"/>
          </a:p>
        </p:txBody>
      </p:sp>
      <p:sp>
        <p:nvSpPr>
          <p:cNvPr id="229" name="Google Shape;229;p21"/>
          <p:cNvSpPr/>
          <p:nvPr/>
        </p:nvSpPr>
        <p:spPr>
          <a:xfrm>
            <a:off x="592931" y="1992511"/>
            <a:ext cx="3098363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1F1E1E"/>
                </a:solidFill>
                <a:latin typeface="Sora"/>
                <a:ea typeface="Sora"/>
                <a:cs typeface="Sora"/>
                <a:sym typeface="Sora"/>
              </a:rPr>
              <a:t>Tweet Impact Timeline</a:t>
            </a:r>
            <a:endParaRPr sz="2100" b="0" i="0" u="none" strike="noStrike" cap="none"/>
          </a:p>
        </p:txBody>
      </p:sp>
      <p:sp>
        <p:nvSpPr>
          <p:cNvPr id="230" name="Google Shape;230;p21"/>
          <p:cNvSpPr/>
          <p:nvPr/>
        </p:nvSpPr>
        <p:spPr>
          <a:xfrm>
            <a:off x="3839289" y="2517338"/>
            <a:ext cx="22860" cy="505837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3174861" y="2696408"/>
            <a:ext cx="508159" cy="2286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3660160" y="2517338"/>
            <a:ext cx="381119" cy="381119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3716953" y="2540675"/>
            <a:ext cx="267414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100" b="0" i="0" u="none" strike="noStrike" cap="none"/>
          </a:p>
        </p:txBody>
      </p:sp>
      <p:sp>
        <p:nvSpPr>
          <p:cNvPr id="234" name="Google Shape;234;p21"/>
          <p:cNvSpPr/>
          <p:nvPr/>
        </p:nvSpPr>
        <p:spPr>
          <a:xfrm>
            <a:off x="774621" y="2575560"/>
            <a:ext cx="2229088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 seconds</a:t>
            </a:r>
            <a:endParaRPr sz="1750" b="0" i="0" u="none" strike="noStrike" cap="none"/>
          </a:p>
        </p:txBody>
      </p:sp>
      <p:sp>
        <p:nvSpPr>
          <p:cNvPr id="235" name="Google Shape;235;p21"/>
          <p:cNvSpPr/>
          <p:nvPr/>
        </p:nvSpPr>
        <p:spPr>
          <a:xfrm>
            <a:off x="592931" y="3023473"/>
            <a:ext cx="2410778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Influencer tweet posted</a:t>
            </a:r>
            <a:endParaRPr sz="1300" b="0" i="0" u="none" strike="noStrike" cap="none"/>
          </a:p>
        </p:txBody>
      </p:sp>
      <p:sp>
        <p:nvSpPr>
          <p:cNvPr id="236" name="Google Shape;236;p21"/>
          <p:cNvSpPr/>
          <p:nvPr/>
        </p:nvSpPr>
        <p:spPr>
          <a:xfrm>
            <a:off x="4018419" y="3712726"/>
            <a:ext cx="508159" cy="2286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3660160" y="3533656"/>
            <a:ext cx="381119" cy="381119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3716953" y="3556992"/>
            <a:ext cx="267414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100" b="0" i="0" u="none" strike="noStrike" cap="none"/>
          </a:p>
        </p:txBody>
      </p:sp>
      <p:sp>
        <p:nvSpPr>
          <p:cNvPr id="239" name="Google Shape;239;p21"/>
          <p:cNvSpPr/>
          <p:nvPr/>
        </p:nvSpPr>
        <p:spPr>
          <a:xfrm>
            <a:off x="4697730" y="3591878"/>
            <a:ext cx="2229088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0.3 seconds</a:t>
            </a:r>
            <a:endParaRPr sz="1750" b="0" i="0" u="none" strike="noStrike" cap="none"/>
          </a:p>
        </p:txBody>
      </p:sp>
      <p:sp>
        <p:nvSpPr>
          <p:cNvPr id="240" name="Google Shape;240;p21"/>
          <p:cNvSpPr/>
          <p:nvPr/>
        </p:nvSpPr>
        <p:spPr>
          <a:xfrm>
            <a:off x="4697730" y="4039791"/>
            <a:ext cx="2410897" cy="54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AI detects tweet and analyzes sentiment</a:t>
            </a:r>
            <a:endParaRPr sz="1300" b="0" i="0" u="none" strike="noStrike" cap="none"/>
          </a:p>
        </p:txBody>
      </p:sp>
      <p:sp>
        <p:nvSpPr>
          <p:cNvPr id="241" name="Google Shape;241;p21"/>
          <p:cNvSpPr/>
          <p:nvPr/>
        </p:nvSpPr>
        <p:spPr>
          <a:xfrm>
            <a:off x="3174861" y="4588788"/>
            <a:ext cx="508159" cy="2286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3660160" y="4409718"/>
            <a:ext cx="381119" cy="381119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3716953" y="4433054"/>
            <a:ext cx="267414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2100" b="0" i="0" u="none" strike="noStrike" cap="none"/>
          </a:p>
        </p:txBody>
      </p:sp>
      <p:sp>
        <p:nvSpPr>
          <p:cNvPr id="244" name="Google Shape;244;p21"/>
          <p:cNvSpPr/>
          <p:nvPr/>
        </p:nvSpPr>
        <p:spPr>
          <a:xfrm>
            <a:off x="774621" y="4467939"/>
            <a:ext cx="2229088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0.5 seconds</a:t>
            </a:r>
            <a:endParaRPr sz="1750" b="0" i="0" u="none" strike="noStrike" cap="none"/>
          </a:p>
        </p:txBody>
      </p:sp>
      <p:sp>
        <p:nvSpPr>
          <p:cNvPr id="245" name="Google Shape;245;p21"/>
          <p:cNvSpPr/>
          <p:nvPr/>
        </p:nvSpPr>
        <p:spPr>
          <a:xfrm>
            <a:off x="592931" y="4915853"/>
            <a:ext cx="2410778" cy="54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Trading algorithms initiate buy orders</a:t>
            </a:r>
            <a:endParaRPr sz="1300" b="0" i="0" u="none" strike="noStrike" cap="none"/>
          </a:p>
        </p:txBody>
      </p:sp>
      <p:sp>
        <p:nvSpPr>
          <p:cNvPr id="246" name="Google Shape;246;p21"/>
          <p:cNvSpPr/>
          <p:nvPr/>
        </p:nvSpPr>
        <p:spPr>
          <a:xfrm>
            <a:off x="4018419" y="5464969"/>
            <a:ext cx="508159" cy="2286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3660160" y="5285899"/>
            <a:ext cx="381119" cy="381119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3716953" y="5309235"/>
            <a:ext cx="267414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2100" b="0" i="0" u="none" strike="noStrike" cap="none"/>
          </a:p>
        </p:txBody>
      </p:sp>
      <p:sp>
        <p:nvSpPr>
          <p:cNvPr id="249" name="Google Shape;249;p21"/>
          <p:cNvSpPr/>
          <p:nvPr/>
        </p:nvSpPr>
        <p:spPr>
          <a:xfrm>
            <a:off x="4697730" y="5344120"/>
            <a:ext cx="2229088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1.2 seconds</a:t>
            </a:r>
            <a:endParaRPr sz="1750" b="0" i="0" u="none" strike="noStrike" cap="none"/>
          </a:p>
        </p:txBody>
      </p:sp>
      <p:sp>
        <p:nvSpPr>
          <p:cNvPr id="250" name="Google Shape;250;p21"/>
          <p:cNvSpPr/>
          <p:nvPr/>
        </p:nvSpPr>
        <p:spPr>
          <a:xfrm>
            <a:off x="4697730" y="5792033"/>
            <a:ext cx="2410897" cy="54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Price begins to rise as orders execute</a:t>
            </a:r>
            <a:endParaRPr sz="1300" b="0" i="0" u="none" strike="noStrike" cap="none"/>
          </a:p>
        </p:txBody>
      </p:sp>
      <p:sp>
        <p:nvSpPr>
          <p:cNvPr id="251" name="Google Shape;251;p21"/>
          <p:cNvSpPr/>
          <p:nvPr/>
        </p:nvSpPr>
        <p:spPr>
          <a:xfrm>
            <a:off x="3174861" y="6341150"/>
            <a:ext cx="508159" cy="22860"/>
          </a:xfrm>
          <a:prstGeom prst="roundRect">
            <a:avLst>
              <a:gd name="adj" fmla="val 311256"/>
            </a:avLst>
          </a:prstGeom>
          <a:solidFill>
            <a:srgbClr val="DFB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3660160" y="6162080"/>
            <a:ext cx="381119" cy="381119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9525" cap="flat" cmpd="sng">
            <a:solidFill>
              <a:srgbClr val="DFB8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3716953" y="6185416"/>
            <a:ext cx="267414" cy="3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lang="en-US" sz="21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sz="2100" b="0" i="0" u="none" strike="noStrike" cap="none"/>
          </a:p>
        </p:txBody>
      </p:sp>
      <p:sp>
        <p:nvSpPr>
          <p:cNvPr id="254" name="Google Shape;254;p21"/>
          <p:cNvSpPr/>
          <p:nvPr/>
        </p:nvSpPr>
        <p:spPr>
          <a:xfrm>
            <a:off x="774621" y="6220301"/>
            <a:ext cx="2229088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50"/>
              <a:buFont typeface="Sora"/>
              <a:buNone/>
            </a:pPr>
            <a:r>
              <a:rPr lang="en-US" sz="175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5-10 seconds</a:t>
            </a:r>
            <a:endParaRPr sz="1750" b="0" i="0" u="none" strike="noStrike" cap="none"/>
          </a:p>
        </p:txBody>
      </p:sp>
      <p:sp>
        <p:nvSpPr>
          <p:cNvPr id="255" name="Google Shape;255;p21"/>
          <p:cNvSpPr/>
          <p:nvPr/>
        </p:nvSpPr>
        <p:spPr>
          <a:xfrm>
            <a:off x="592931" y="6668214"/>
            <a:ext cx="2410778" cy="54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"/>
              <a:buNone/>
            </a:pPr>
            <a:r>
              <a:rPr lang="en-US" sz="1300" b="0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Human traders begin to notice the trend</a:t>
            </a:r>
            <a:endParaRPr sz="1300" b="0" i="0" u="none" strike="noStrike" cap="none"/>
          </a:p>
        </p:txBody>
      </p:sp>
      <p:pic>
        <p:nvPicPr>
          <p:cNvPr id="256" name="Google Shape;256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9393" y="2013704"/>
            <a:ext cx="6515695" cy="364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3600" y="7529275"/>
            <a:ext cx="2452175" cy="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>
            <a:spLocks noGrp="1"/>
          </p:cNvSpPr>
          <p:nvPr>
            <p:ph type="sldNum" idx="12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spcFirstLastPara="1" wrap="square" lIns="134100" tIns="134100" rIns="134100" bIns="1341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Custom</PresentationFormat>
  <Paragraphs>136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Parth Sancheti</cp:lastModifiedBy>
  <cp:revision>1</cp:revision>
  <dcterms:modified xsi:type="dcterms:W3CDTF">2025-06-20T23:11:54Z</dcterms:modified>
</cp:coreProperties>
</file>